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view3D>
      <c:rotX val="0"/>
      <c:hPercent val="100"/>
      <c:rotY val="0"/>
      <c:depthPercent val="50"/>
      <c:rAngAx val="0"/>
      <c:perspective val="30"/>
    </c:view3D>
    <c:floor>
      <c:spPr>
        <a:noFill/>
        <a:ln>
          <a:noFill/>
        </a:ln>
        <a:effectLst/>
        <a:sp3d/>
      </c:spPr>
    </c:floor>
    <c:sideWall>
      <c:spPr>
        <a:noFill/>
        <a:ln>
          <a:noFill/>
        </a:ln>
        <a:effectLst/>
        <a:sp3d/>
      </c:spPr>
    </c:sideWall>
    <c:backWall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txPr>
              <a:bodyPr/>
              <a:lstStyle/>
              <a:p>
                <a:pPr>
                  <a:defRPr b="1" i="0" strike="noStrike" sz="2194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/>
                </c:pt>
              </c:strCache>
            </c:strRef>
          </c:cat>
          <c:val>
            <c:numRef>
              <c:f>Sheet1!$B$2:$E$2</c:f>
              <c:numCache>
                <c:ptCount val="3"/>
                <c:pt idx="0">
                  <c:v>0.250000</c:v>
                </c:pt>
                <c:pt idx="1">
                  <c:v>0.250000</c:v>
                </c:pt>
                <c:pt idx="2">
                  <c:v>0.250000</c:v>
                </c:pt>
              </c:numCache>
            </c:numRef>
          </c:val>
          <c:shape val="cylinder"/>
        </c:ser>
        <c:gapWidth val="150"/>
        <c:gapDep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1197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1" i="0" strike="noStrike" sz="798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LiveSlide Site</a:t>
            </a:r>
          </a:p>
          <a:p>
            <a:pPr/>
            <a:r>
              <a:t>https://www.mentimeter.com/s/9908421cb932f704956dfbb631bbfaad/293d7b1d17dc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/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/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/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b="0"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/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 fontScale="100000" lnSpcReduction="0"/>
          </a:bodyPr>
          <a:lstStyle>
            <a:lvl1pPr algn="ctr">
              <a:lnSpc>
                <a:spcPct val="90000"/>
              </a:lnSpc>
              <a:defRPr b="0"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 fontScale="100000" lnSpcReduction="0"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/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 fontScale="100000" lnSpcReduction="0"/>
          </a:bodyPr>
          <a:lstStyle>
            <a:lvl1pPr>
              <a:lnSpc>
                <a:spcPct val="90000"/>
              </a:lnSpc>
              <a:defRPr b="0" sz="36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 fontScale="100000" lnSpcReduction="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 defTabSz="1097280">
              <a:defRPr b="0"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 fontScale="100000" lnSpcReduction="0"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b="0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000">
                <a:solidFill>
                  <a:srgbClr val="B2B2B2"/>
                </a:solidFill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Relationship Id="rId3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Relationship Id="rId3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5.xml"/><Relationship Id="rId3" Type="http://schemas.openxmlformats.org/officeDocument/2006/relationships/image" Target="../media/image2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b="1" sz="4600">
                <a:solidFill>
                  <a:srgbClr val="C00000"/>
                </a:solidFill>
              </a:defRPr>
            </a:pPr>
            <a:r>
              <a:t>Cryptography Fundamentals</a:t>
            </a:r>
          </a:p>
          <a:p>
            <a:pPr algn="l">
              <a:defRPr b="1" sz="4600">
                <a:solidFill>
                  <a:srgbClr val="C00000"/>
                </a:solidFill>
              </a:defRPr>
            </a:pPr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Traditional ciphers.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Frequency Analysis.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Operators and GCD.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Encoding.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Big Integers.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Random Numbers.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r>
              <a:rPr b="0" sz="2000"/>
              <a:t>Key-based Encryption.</a:t>
            </a:r>
            <a:endParaRPr b="0" sz="2000"/>
          </a:p>
          <a:p>
            <a:pPr algn="l">
              <a:defRPr b="1" sz="4600">
                <a:solidFill>
                  <a:srgbClr val="C00000"/>
                </a:solidFill>
              </a:defRPr>
            </a:pPr>
            <a:br>
              <a:rPr b="0" sz="2000"/>
            </a:br>
            <a:br>
              <a:rPr b="0" sz="2000"/>
            </a:br>
            <a:r>
              <a:rPr sz="3200">
                <a:solidFill>
                  <a:srgbClr val="000000"/>
                </a:solidFill>
              </a:rPr>
              <a:t>Prof Bill Buchanan</a:t>
            </a:r>
            <a:br>
              <a:rPr sz="3200">
                <a:solidFill>
                  <a:srgbClr val="000000"/>
                </a:solidFill>
              </a:rPr>
            </a:br>
            <a:r>
              <a:rPr b="0" sz="2000"/>
              <a:t>http://asecuritysite.com/encryption</a:t>
            </a:r>
            <a:br>
              <a:rPr b="0" sz="200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7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1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/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starting</a:t>
            </a:r>
          </a:p>
          <a:p>
            <a:pPr marL="514350" indent="-514350">
              <a:buAutoNum type="arabicPeriod" startAt="1"/>
            </a:pPr>
            <a:r>
              <a:t>foxtrot</a:t>
            </a:r>
          </a:p>
          <a:p>
            <a:pPr marL="514350" indent="-514350">
              <a:buAutoNum type="arabicPeriod" startAt="1"/>
            </a:pPr>
            <a:r>
              <a:t>inverts</a:t>
            </a:r>
          </a:p>
          <a:p>
            <a:pPr marL="514350" indent="-514350">
              <a:buAutoNum type="arabicPeriod" startAt="1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/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52" name="lighter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lighter</a:t>
            </a:r>
          </a:p>
          <a:p>
            <a:pPr marL="514350" indent="-514350">
              <a:buAutoNum type="arabicPeriod" startAt="1"/>
            </a:pPr>
            <a:r>
              <a:t>listens</a:t>
            </a:r>
          </a:p>
          <a:p>
            <a:pPr marL="514350" indent="-514350">
              <a:buAutoNum type="arabicPeriod" startAt="1"/>
            </a:pPr>
            <a:r>
              <a:t>lothian</a:t>
            </a:r>
          </a:p>
          <a:p>
            <a:pPr marL="514350" indent="-514350">
              <a:buAutoNum type="arabicPeriod" startAt="1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/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57" name="IK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IK</a:t>
            </a:r>
          </a:p>
          <a:p>
            <a:pPr marL="514350" indent="-514350">
              <a:buAutoNum type="arabicPeriod" startAt="1"/>
            </a:pPr>
            <a:r>
              <a:t>KI</a:t>
            </a:r>
          </a:p>
          <a:p>
            <a:pPr marL="514350" indent="-514350">
              <a:buAutoNum type="arabicPeriod" startAt="1"/>
            </a:pPr>
            <a:r>
              <a:t>DN</a:t>
            </a:r>
          </a:p>
          <a:p>
            <a:pPr marL="514350" indent="-514350">
              <a:buAutoNum type="arabicPeriod" startAt="1"/>
            </a:pPr>
            <a:r>
              <a:t>ND</a:t>
            </a:r>
          </a:p>
          <a:p>
            <a:pPr marL="514350" indent="-514350">
              <a:buAutoNum type="arabicPeriod" startAt="1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61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65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/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70" name="24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24</a:t>
            </a:r>
          </a:p>
          <a:p>
            <a:pPr marL="514350" indent="-514350">
              <a:buAutoNum type="arabicPeriod" startAt="1"/>
            </a:pPr>
            <a:r>
              <a:t>25</a:t>
            </a:r>
          </a:p>
          <a:p>
            <a:pPr marL="514350" indent="-514350">
              <a:buAutoNum type="arabicPeriod" startAt="1"/>
            </a:pPr>
            <a:r>
              <a:t>26</a:t>
            </a:r>
          </a:p>
          <a:p>
            <a:pPr marL="514350" indent="-514350">
              <a:buAutoNum type="arabicPeriod" startAt="1"/>
            </a:pPr>
            <a:r>
              <a:t>256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/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74" name="apple…"/>
          <p:cNvSpPr txBox="1"/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514350" indent="-514350">
              <a:buAutoNum type="arabicPeriod" startAt="1"/>
            </a:pPr>
            <a:r>
              <a:t>apple</a:t>
            </a:r>
          </a:p>
          <a:p>
            <a:pPr marL="514350" indent="-514350">
              <a:buAutoNum type="arabicPeriod" startAt="1"/>
            </a:pPr>
            <a:r>
              <a:t>hello</a:t>
            </a:r>
          </a:p>
          <a:p>
            <a:pPr marL="514350" indent="-514350">
              <a:buAutoNum type="arabicPeriod" startAt="1"/>
            </a:pPr>
            <a:r>
              <a:t>ankle</a:t>
            </a:r>
          </a:p>
          <a:p>
            <a:pPr marL="514350" indent="-514350">
              <a:buAutoNum type="arabicPeriod" startAt="1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7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/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pPr/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8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8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9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9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9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0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0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1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/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14" name="Body"/>
          <p:cNvSpPr txBox="1"/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 </a:t>
            </a:r>
          </a:p>
        </p:txBody>
      </p:sp>
      <p:sp>
        <p:nvSpPr>
          <p:cNvPr id="21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09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2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3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3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3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4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4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5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5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5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13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6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6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7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82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86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90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94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298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17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/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t>Cryptography Fundamentals</a:t>
            </a:r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Traditional ciphers.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Frequency Analysis.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Operators and GCD.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Encoding.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Big Integers.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Random Numbers.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r>
              <a:rPr b="0" sz="1940"/>
              <a:t>Key-based Encryption.</a:t>
            </a: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br>
              <a:rPr b="0" sz="1940"/>
            </a:br>
            <a:br>
              <a:rPr b="0" sz="1940"/>
            </a:br>
            <a:r>
              <a:rPr sz="3104">
                <a:solidFill>
                  <a:srgbClr val="000000"/>
                </a:solidFill>
              </a:rPr>
              <a:t>Prof Bill Buchanan OBE</a:t>
            </a:r>
            <a:br>
              <a:rPr b="0" sz="1940"/>
            </a:br>
            <a:r>
              <a:rPr b="0" sz="1940"/>
              <a:t>http://asecuritysite.com/encryption</a:t>
            </a:r>
            <a:r>
              <a:t> </a:t>
            </a:r>
            <a:br/>
            <a:br>
              <a:rPr b="0" sz="1940"/>
            </a:br>
            <a:endParaRPr b="0" sz="1940"/>
          </a:p>
          <a:p>
            <a:pPr algn="l" defTabSz="1064361">
              <a:defRPr b="1" sz="4462">
                <a:solidFill>
                  <a:srgbClr val="C00000"/>
                </a:solidFill>
              </a:defRPr>
            </a:pPr>
            <a:br>
              <a:rPr b="0" sz="1940"/>
            </a:b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lide.url=https://www.mentimeter.com/s/9908421cb932f704956dfbb631bbfaad/293d7b1d17dc" descr="slide.url=https://www.mentimeter.com/s/9908421cb932f704956dfbb631bbfaad/293d7b1d17d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1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5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29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3" name="Body"/>
          <p:cNvSpPr txBox="1"/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buChar char="•"/>
            </a:pPr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